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F7B97-6DF1-49BB-BDB7-8FBDBF6770D7}" v="103" dt="2022-05-05T17:39:35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sky, sunset, outdoor object&#10;&#10;Description automatically generated">
            <a:extLst>
              <a:ext uri="{FF2B5EF4-FFF2-40B4-BE49-F238E27FC236}">
                <a16:creationId xmlns:a16="http://schemas.microsoft.com/office/drawing/2014/main" id="{A0A578B7-F2BE-214F-6810-FDC9C908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836" b="6894"/>
          <a:stretch/>
        </p:blipFill>
        <p:spPr>
          <a:xfrm>
            <a:off x="43152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0626"/>
            <a:ext cx="9144000" cy="29005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cs typeface="Calibri Light"/>
              </a:rPr>
              <a:t>Անձնական ազատություն</a:t>
            </a:r>
          </a:p>
          <a:p>
            <a:endParaRPr lang="en-US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108F58-854D-701A-1F86-8A6C48BF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i="1">
                <a:solidFill>
                  <a:srgbClr val="FFFFFF"/>
                </a:solidFill>
                <a:ea typeface="+mj-lt"/>
                <a:cs typeface="+mj-lt"/>
              </a:rPr>
              <a:t>Առաջին կետ</a:t>
            </a:r>
            <a:endParaRPr lang="en-US" sz="4000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8B580-6AEE-D9A2-5249-EA7B724E3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225" y="2494450"/>
            <a:ext cx="6569582" cy="4123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 sz="1500" b="1" i="1" dirty="0">
                <a:ea typeface="+mn-lt"/>
                <a:cs typeface="+mn-lt"/>
              </a:rPr>
            </a:br>
            <a:r>
              <a:rPr lang="en-US" sz="2400" b="1" i="1" dirty="0" err="1">
                <a:ea typeface="+mn-lt"/>
                <a:cs typeface="+mn-lt"/>
              </a:rPr>
              <a:t>Ըստ</a:t>
            </a:r>
            <a:r>
              <a:rPr lang="en-US" sz="2400" b="1" i="1" dirty="0">
                <a:ea typeface="+mn-lt"/>
                <a:cs typeface="+mn-lt"/>
              </a:rPr>
              <a:t> ՀՀ </a:t>
            </a:r>
            <a:r>
              <a:rPr lang="en-US" sz="2400" b="1" i="1" dirty="0" err="1">
                <a:ea typeface="+mn-lt"/>
                <a:cs typeface="+mn-lt"/>
              </a:rPr>
              <a:t>սահմանադրության</a:t>
            </a:r>
            <a:r>
              <a:rPr lang="en-US" sz="2400" b="1" i="1" dirty="0">
                <a:ea typeface="+mn-lt"/>
                <a:cs typeface="+mn-lt"/>
              </a:rPr>
              <a:t> 27-րդ </a:t>
            </a:r>
            <a:r>
              <a:rPr lang="en-US" sz="2400" b="1" i="1" dirty="0" err="1">
                <a:ea typeface="+mn-lt"/>
                <a:cs typeface="+mn-lt"/>
              </a:rPr>
              <a:t>հոդվածի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առաջին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կետի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յուրաքանչյուր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ոք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ունի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ազատություն</a:t>
            </a:r>
            <a:r>
              <a:rPr lang="en-US" sz="2400" b="1" i="1" dirty="0">
                <a:ea typeface="+mn-lt"/>
                <a:cs typeface="+mn-lt"/>
              </a:rPr>
              <a:t> և </a:t>
            </a:r>
            <a:r>
              <a:rPr lang="en-US" sz="2400" b="1" i="1" dirty="0" err="1">
                <a:ea typeface="+mn-lt"/>
                <a:cs typeface="+mn-lt"/>
              </a:rPr>
              <a:t>այդ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ազատությունը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ոչ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ոք</a:t>
            </a:r>
            <a:r>
              <a:rPr lang="en-US" sz="2400" b="1" i="1" dirty="0">
                <a:ea typeface="+mn-lt"/>
                <a:cs typeface="+mn-lt"/>
              </a:rPr>
              <a:t> և </a:t>
            </a:r>
            <a:r>
              <a:rPr lang="en-US" sz="2400" b="1" i="1" dirty="0" err="1">
                <a:ea typeface="+mn-lt"/>
                <a:cs typeface="+mn-lt"/>
              </a:rPr>
              <a:t>ոչինիչ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չի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կարող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կանխել</a:t>
            </a:r>
            <a:r>
              <a:rPr lang="en-US" sz="2400" b="1" i="1" dirty="0">
                <a:ea typeface="+mn-lt"/>
                <a:cs typeface="+mn-lt"/>
              </a:rPr>
              <a:t>, </a:t>
            </a:r>
            <a:r>
              <a:rPr lang="en-US" sz="2400" b="1" i="1" dirty="0" err="1">
                <a:ea typeface="+mn-lt"/>
                <a:cs typeface="+mn-lt"/>
              </a:rPr>
              <a:t>բացառելով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մի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քանի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դեպք</a:t>
            </a:r>
            <a:r>
              <a:rPr lang="en-US" sz="2400" b="1" i="1" dirty="0">
                <a:ea typeface="+mn-lt"/>
                <a:cs typeface="+mn-lt"/>
              </a:rPr>
              <a:t>: </a:t>
            </a:r>
            <a:r>
              <a:rPr lang="en-US" sz="2400" b="1" i="1" dirty="0" err="1">
                <a:ea typeface="+mn-lt"/>
                <a:cs typeface="+mn-lt"/>
              </a:rPr>
              <a:t>Մարդն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լիովին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ազատ</a:t>
            </a:r>
            <a:r>
              <a:rPr lang="en-US" sz="2400" b="1" i="1" dirty="0">
                <a:ea typeface="+mn-lt"/>
                <a:cs typeface="+mn-lt"/>
              </a:rPr>
              <a:t> է, </a:t>
            </a:r>
            <a:r>
              <a:rPr lang="en-US" sz="2400" b="1" i="1" dirty="0" err="1">
                <a:ea typeface="+mn-lt"/>
                <a:cs typeface="+mn-lt"/>
              </a:rPr>
              <a:t>եթե</a:t>
            </a:r>
            <a:r>
              <a:rPr lang="en-US" sz="2400" b="1" i="1" dirty="0">
                <a:ea typeface="+mn-lt"/>
                <a:cs typeface="+mn-lt"/>
              </a:rPr>
              <a:t>` </a:t>
            </a:r>
            <a:r>
              <a:rPr lang="en-US" sz="2400" b="1" i="1" dirty="0" err="1">
                <a:ea typeface="+mn-lt"/>
                <a:cs typeface="+mn-lt"/>
              </a:rPr>
              <a:t>դատապարտված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չէ</a:t>
            </a:r>
            <a:r>
              <a:rPr lang="en-US" sz="2400" b="1" i="1" dirty="0">
                <a:ea typeface="+mn-lt"/>
                <a:cs typeface="+mn-lt"/>
              </a:rPr>
              <a:t>, </a:t>
            </a:r>
            <a:r>
              <a:rPr lang="en-US" sz="2400" b="1" i="1" dirty="0" err="1">
                <a:ea typeface="+mn-lt"/>
                <a:cs typeface="+mn-lt"/>
              </a:rPr>
              <a:t>չի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գործել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որևէ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հանցանք</a:t>
            </a:r>
            <a:r>
              <a:rPr lang="en-US" sz="2400" b="1" i="1" dirty="0">
                <a:ea typeface="+mn-lt"/>
                <a:cs typeface="+mn-lt"/>
              </a:rPr>
              <a:t>, </a:t>
            </a:r>
            <a:r>
              <a:rPr lang="en-US" sz="2400" b="1" i="1" dirty="0" err="1">
                <a:ea typeface="+mn-lt"/>
                <a:cs typeface="+mn-lt"/>
              </a:rPr>
              <a:t>չունի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հոգեկան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խանգառումներ</a:t>
            </a:r>
            <a:r>
              <a:rPr lang="en-US" sz="2400" b="1" i="1" dirty="0">
                <a:ea typeface="+mn-lt"/>
                <a:cs typeface="+mn-lt"/>
              </a:rPr>
              <a:t> , </a:t>
            </a:r>
            <a:r>
              <a:rPr lang="en-US" sz="2400" b="1" i="1" dirty="0" err="1">
                <a:ea typeface="+mn-lt"/>
                <a:cs typeface="+mn-lt"/>
              </a:rPr>
              <a:t>ինչպես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նաև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թմրամոլոլ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կամ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հարբեցող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չէ</a:t>
            </a:r>
            <a:r>
              <a:rPr lang="en-US" sz="2400" b="1" i="1" dirty="0">
                <a:ea typeface="+mn-lt"/>
                <a:cs typeface="+mn-lt"/>
              </a:rPr>
              <a:t>, </a:t>
            </a:r>
            <a:r>
              <a:rPr lang="en-US" sz="2400" b="1" i="1" dirty="0" err="1">
                <a:ea typeface="+mn-lt"/>
                <a:cs typeface="+mn-lt"/>
              </a:rPr>
              <a:t>վարակված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չէ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վարակիչ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հիվանդություննրով</a:t>
            </a:r>
            <a:r>
              <a:rPr lang="en-US" sz="2400" b="1" i="1" dirty="0">
                <a:ea typeface="+mn-lt"/>
                <a:cs typeface="+mn-lt"/>
              </a:rPr>
              <a:t>, </a:t>
            </a:r>
            <a:r>
              <a:rPr lang="en-US" sz="2400" b="1" i="1" dirty="0" err="1">
                <a:ea typeface="+mn-lt"/>
                <a:cs typeface="+mn-lt"/>
              </a:rPr>
              <a:t>անձի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մուտքը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օրինական</a:t>
            </a:r>
            <a:r>
              <a:rPr lang="en-US" sz="2400" b="1" i="1" dirty="0">
                <a:ea typeface="+mn-lt"/>
                <a:cs typeface="+mn-lt"/>
              </a:rPr>
              <a:t> է </a:t>
            </a:r>
            <a:r>
              <a:rPr lang="en-US" sz="2400" b="1" i="1" dirty="0" err="1">
                <a:ea typeface="+mn-lt"/>
                <a:cs typeface="+mn-lt"/>
              </a:rPr>
              <a:t>Հայաստանի</a:t>
            </a:r>
            <a:r>
              <a:rPr lang="en-US" sz="2400" b="1" i="1" dirty="0">
                <a:ea typeface="+mn-lt"/>
                <a:cs typeface="+mn-lt"/>
              </a:rPr>
              <a:t> </a:t>
            </a:r>
            <a:r>
              <a:rPr lang="en-US" sz="2400" b="1" i="1" dirty="0" err="1">
                <a:ea typeface="+mn-lt"/>
                <a:cs typeface="+mn-lt"/>
              </a:rPr>
              <a:t>Հանրապետություն</a:t>
            </a:r>
            <a:r>
              <a:rPr lang="en-US" sz="2400" b="1" i="1" dirty="0">
                <a:ea typeface="+mn-lt"/>
                <a:cs typeface="+mn-lt"/>
              </a:rPr>
              <a:t>:</a:t>
            </a:r>
            <a:endParaRPr lang="en-US" sz="2400" dirty="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2B81F6-8165-5109-19B8-2D38C9AAA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153" b="1"/>
          <a:stretch/>
        </p:blipFill>
        <p:spPr>
          <a:xfrm>
            <a:off x="7723534" y="2679281"/>
            <a:ext cx="3637838" cy="27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table, indoor, computer&#10;&#10;Description automatically generated">
            <a:extLst>
              <a:ext uri="{FF2B5EF4-FFF2-40B4-BE49-F238E27FC236}">
                <a16:creationId xmlns:a16="http://schemas.microsoft.com/office/drawing/2014/main" id="{AABD9D26-0A6F-91B6-4F99-BBF5C48C8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008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4FB47-5F7A-0F37-8C61-D73D82BE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07" y="304861"/>
            <a:ext cx="3860309" cy="824804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chemeClr val="bg1"/>
                </a:solidFill>
                <a:ea typeface="+mj-lt"/>
                <a:cs typeface="+mj-lt"/>
              </a:rPr>
              <a:t>Երկրորդ կետ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39368-4990-C903-712B-B5F59E671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33" y="1137112"/>
            <a:ext cx="4636684" cy="5529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Ըստ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ՀՀ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սահմանադրության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27-րդ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հոդվածի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երկրորդ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կետի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եթե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մարդն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զրկվել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է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իր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ազատությունից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ապա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անհապաղաղ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իրավունք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ունի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տեղեկանալու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դրա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պատճառի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մասին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իրեն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հասկանալի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լեզվով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իսկ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քրեական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մեղադրանք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ներկայացնելու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դեպքում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նաև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մեղադրանքի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մասին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2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20EA6-9A84-7D8E-8C8F-35E76128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95" y="120710"/>
            <a:ext cx="5251316" cy="1189078"/>
          </a:xfrm>
        </p:spPr>
        <p:txBody>
          <a:bodyPr>
            <a:normAutofit/>
          </a:bodyPr>
          <a:lstStyle/>
          <a:p>
            <a:r>
              <a:rPr lang="en-US" b="1" i="1" dirty="0" err="1">
                <a:ea typeface="+mj-lt"/>
                <a:cs typeface="+mj-lt"/>
              </a:rPr>
              <a:t>Երրորդ</a:t>
            </a:r>
            <a:r>
              <a:rPr lang="en-US" b="1" i="1" dirty="0">
                <a:ea typeface="+mj-lt"/>
                <a:cs typeface="+mj-lt"/>
              </a:rPr>
              <a:t> </a:t>
            </a:r>
            <a:r>
              <a:rPr lang="en-US" b="1" i="1" dirty="0" err="1">
                <a:ea typeface="+mj-lt"/>
                <a:cs typeface="+mj-lt"/>
              </a:rPr>
              <a:t>կետ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90D8B-9231-7C04-CEFB-623D368D4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19" y="1168731"/>
            <a:ext cx="5554149" cy="55114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900" dirty="0" err="1">
                <a:ea typeface="+mn-lt"/>
                <a:cs typeface="+mn-lt"/>
              </a:rPr>
              <a:t>Ըստ</a:t>
            </a:r>
            <a:r>
              <a:rPr lang="en-US" sz="2900" dirty="0">
                <a:ea typeface="+mn-lt"/>
                <a:cs typeface="+mn-lt"/>
              </a:rPr>
              <a:t> ՀՀ </a:t>
            </a:r>
            <a:r>
              <a:rPr lang="en-US" sz="2900" dirty="0" err="1">
                <a:ea typeface="+mn-lt"/>
                <a:cs typeface="+mn-lt"/>
              </a:rPr>
              <a:t>սահմանադրության</a:t>
            </a:r>
            <a:r>
              <a:rPr lang="en-US" sz="2900" dirty="0">
                <a:ea typeface="+mn-lt"/>
                <a:cs typeface="+mn-lt"/>
              </a:rPr>
              <a:t> 27-րդ </a:t>
            </a:r>
            <a:r>
              <a:rPr lang="en-US" sz="2900" dirty="0" err="1">
                <a:ea typeface="+mn-lt"/>
                <a:cs typeface="+mn-lt"/>
              </a:rPr>
              <a:t>հոդվածի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երրորդ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կետի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ազատությունից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զրկված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անձի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վերաբերյալ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ազատությունից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զրկվելու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պահից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ողջամիտ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ժամկետում</a:t>
            </a:r>
            <a:r>
              <a:rPr lang="en-US" sz="2900" dirty="0">
                <a:ea typeface="+mn-lt"/>
                <a:cs typeface="+mn-lt"/>
              </a:rPr>
              <a:t>, </a:t>
            </a:r>
            <a:r>
              <a:rPr lang="en-US" sz="2900" dirty="0" err="1">
                <a:ea typeface="+mn-lt"/>
                <a:cs typeface="+mn-lt"/>
              </a:rPr>
              <a:t>սակայն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ոչ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ուշ</a:t>
            </a:r>
            <a:r>
              <a:rPr lang="en-US" sz="2900" dirty="0">
                <a:ea typeface="+mn-lt"/>
                <a:cs typeface="+mn-lt"/>
              </a:rPr>
              <a:t>, </a:t>
            </a:r>
            <a:r>
              <a:rPr lang="en-US" sz="2900" dirty="0" err="1">
                <a:ea typeface="+mn-lt"/>
                <a:cs typeface="+mn-lt"/>
              </a:rPr>
              <a:t>քան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յոթանասուներկու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ժամվա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ընթացքում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դատարանը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որոշում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չի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կայացնում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անազատության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մեջ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նրան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հետագա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պահելը</a:t>
            </a:r>
            <a:r>
              <a:rPr lang="en-US" sz="2900" dirty="0">
                <a:ea typeface="+mn-lt"/>
                <a:cs typeface="+mn-lt"/>
              </a:rPr>
              <a:t>, </a:t>
            </a:r>
            <a:r>
              <a:rPr lang="en-US" sz="2900" dirty="0" err="1">
                <a:ea typeface="+mn-lt"/>
                <a:cs typeface="+mn-lt"/>
              </a:rPr>
              <a:t>ապա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նա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անհապաղ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ազատ</a:t>
            </a:r>
            <a:r>
              <a:rPr lang="en-US" sz="2900" dirty="0">
                <a:ea typeface="+mn-lt"/>
                <a:cs typeface="+mn-lt"/>
              </a:rPr>
              <a:t> է </a:t>
            </a:r>
            <a:r>
              <a:rPr lang="en-US" sz="2900" dirty="0" err="1">
                <a:ea typeface="+mn-lt"/>
                <a:cs typeface="+mn-lt"/>
              </a:rPr>
              <a:t>արձակվում</a:t>
            </a:r>
            <a:r>
              <a:rPr lang="en-US" sz="2900" dirty="0">
                <a:ea typeface="+mn-lt"/>
                <a:cs typeface="+mn-lt"/>
              </a:rPr>
              <a:t>:</a:t>
            </a:r>
            <a:endParaRPr lang="en-US" sz="290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F4A7F6-C7EA-7D1E-8841-E876A6168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3" r="2947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875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56C4F6-FB4C-0FE1-3734-B2CDE377D2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41760-BE5E-16D6-31A0-47DB4F1D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11" y="304861"/>
            <a:ext cx="3745290" cy="882313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chemeClr val="bg1"/>
                </a:solidFill>
                <a:ea typeface="+mj-lt"/>
                <a:cs typeface="+mj-lt"/>
              </a:rPr>
              <a:t>Չորրորդ կետ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3DA92-CE84-509D-00F2-8B7E345EC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19" y="1108357"/>
            <a:ext cx="4521665" cy="55873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Ըստ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ՀՀ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սահմանադրության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27-րդ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հոդվածի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չորրորդ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կետի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ազատազրկված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անձը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իրավունք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ունի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վիճարեկելու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իր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անազտության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մեջ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գտնվելը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որին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դատարանը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պետք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է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արագ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պատասխան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տա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և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անձը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ազատ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արձակվի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եթե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ազատազրկված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անձը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չի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խաղտել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որ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մի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նորմ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4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FF8C81-8AB6-7CF9-147F-F5C2B772E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2C159-FA1B-2089-44D4-2B96E8EC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120710"/>
            <a:ext cx="3822189" cy="1252931"/>
          </a:xfrm>
        </p:spPr>
        <p:txBody>
          <a:bodyPr>
            <a:normAutofit/>
          </a:bodyPr>
          <a:lstStyle/>
          <a:p>
            <a:r>
              <a:rPr lang="en-US" sz="4000" b="1" i="1">
                <a:ea typeface="+mj-lt"/>
                <a:cs typeface="+mj-lt"/>
              </a:rPr>
              <a:t>Հինգերորդ կետ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2FD2B-876A-4D4E-19E2-56D53172D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666" y="1240881"/>
            <a:ext cx="4109736" cy="5324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 sz="2000" b="1" i="1" dirty="0">
                <a:ea typeface="+mn-lt"/>
                <a:cs typeface="+mn-lt"/>
              </a:rPr>
            </a:br>
            <a:r>
              <a:rPr lang="en-US" b="1" i="1" err="1">
                <a:ea typeface="+mn-lt"/>
                <a:cs typeface="+mn-lt"/>
              </a:rPr>
              <a:t>Ըստ</a:t>
            </a:r>
            <a:r>
              <a:rPr lang="en-US" b="1" i="1" dirty="0">
                <a:ea typeface="+mn-lt"/>
                <a:cs typeface="+mn-lt"/>
              </a:rPr>
              <a:t> ՀՀ </a:t>
            </a:r>
            <a:r>
              <a:rPr lang="en-US" b="1" i="1" err="1">
                <a:ea typeface="+mn-lt"/>
                <a:cs typeface="+mn-lt"/>
              </a:rPr>
              <a:t>սահմանադրության</a:t>
            </a:r>
            <a:r>
              <a:rPr lang="en-US" b="1" i="1" dirty="0">
                <a:ea typeface="+mn-lt"/>
                <a:cs typeface="+mn-lt"/>
              </a:rPr>
              <a:t> 27-րդ </a:t>
            </a:r>
            <a:r>
              <a:rPr lang="en-US" b="1" i="1" err="1">
                <a:ea typeface="+mn-lt"/>
                <a:cs typeface="+mn-lt"/>
              </a:rPr>
              <a:t>հոդվածի</a:t>
            </a:r>
            <a:r>
              <a:rPr lang="en-US" b="1" i="1" dirty="0">
                <a:ea typeface="+mn-lt"/>
                <a:cs typeface="+mn-lt"/>
              </a:rPr>
              <a:t> </a:t>
            </a:r>
            <a:r>
              <a:rPr lang="en-US" b="1" i="1" err="1">
                <a:ea typeface="+mn-lt"/>
                <a:cs typeface="+mn-lt"/>
              </a:rPr>
              <a:t>հինգերորդ</a:t>
            </a:r>
            <a:r>
              <a:rPr lang="en-US" b="1" i="1" dirty="0">
                <a:ea typeface="+mn-lt"/>
                <a:cs typeface="+mn-lt"/>
              </a:rPr>
              <a:t> </a:t>
            </a:r>
            <a:r>
              <a:rPr lang="en-US" b="1" i="1" err="1">
                <a:ea typeface="+mn-lt"/>
                <a:cs typeface="+mn-lt"/>
              </a:rPr>
              <a:t>կետի</a:t>
            </a:r>
            <a:r>
              <a:rPr lang="en-US" b="1" i="1" dirty="0">
                <a:ea typeface="+mn-lt"/>
                <a:cs typeface="+mn-lt"/>
              </a:rPr>
              <a:t> </a:t>
            </a:r>
            <a:r>
              <a:rPr lang="en-US" b="1" i="1" err="1">
                <a:ea typeface="+mn-lt"/>
                <a:cs typeface="+mn-lt"/>
              </a:rPr>
              <a:t>անձը</a:t>
            </a:r>
            <a:r>
              <a:rPr lang="en-US" b="1" i="1" dirty="0">
                <a:ea typeface="+mn-lt"/>
                <a:cs typeface="+mn-lt"/>
              </a:rPr>
              <a:t> </a:t>
            </a:r>
            <a:r>
              <a:rPr lang="en-US" b="1" i="1" err="1">
                <a:ea typeface="+mn-lt"/>
                <a:cs typeface="+mn-lt"/>
              </a:rPr>
              <a:t>չի</a:t>
            </a:r>
            <a:r>
              <a:rPr lang="en-US" b="1" i="1" dirty="0">
                <a:ea typeface="+mn-lt"/>
                <a:cs typeface="+mn-lt"/>
              </a:rPr>
              <a:t> </a:t>
            </a:r>
            <a:r>
              <a:rPr lang="en-US" b="1" i="1" err="1">
                <a:ea typeface="+mn-lt"/>
                <a:cs typeface="+mn-lt"/>
              </a:rPr>
              <a:t>կարող</a:t>
            </a:r>
            <a:r>
              <a:rPr lang="en-US" b="1" i="1" dirty="0">
                <a:ea typeface="+mn-lt"/>
                <a:cs typeface="+mn-lt"/>
              </a:rPr>
              <a:t> </a:t>
            </a:r>
            <a:r>
              <a:rPr lang="en-US" b="1" i="1" err="1">
                <a:ea typeface="+mn-lt"/>
                <a:cs typeface="+mn-lt"/>
              </a:rPr>
              <a:t>զրկվել</a:t>
            </a:r>
            <a:r>
              <a:rPr lang="en-US" b="1" i="1" dirty="0">
                <a:ea typeface="+mn-lt"/>
                <a:cs typeface="+mn-lt"/>
              </a:rPr>
              <a:t> </a:t>
            </a:r>
            <a:r>
              <a:rPr lang="en-US" b="1" i="1" err="1">
                <a:ea typeface="+mn-lt"/>
                <a:cs typeface="+mn-lt"/>
              </a:rPr>
              <a:t>ազատությունից</a:t>
            </a:r>
            <a:r>
              <a:rPr lang="en-US" b="1" i="1" dirty="0">
                <a:ea typeface="+mn-lt"/>
                <a:cs typeface="+mn-lt"/>
              </a:rPr>
              <a:t>, </a:t>
            </a:r>
            <a:r>
              <a:rPr lang="en-US" b="1" i="1" err="1">
                <a:ea typeface="+mn-lt"/>
                <a:cs typeface="+mn-lt"/>
              </a:rPr>
              <a:t>եթե</a:t>
            </a:r>
            <a:r>
              <a:rPr lang="en-US" b="1" i="1" dirty="0">
                <a:ea typeface="+mn-lt"/>
                <a:cs typeface="+mn-lt"/>
              </a:rPr>
              <a:t> </a:t>
            </a:r>
            <a:r>
              <a:rPr lang="en-US" b="1" i="1" err="1">
                <a:ea typeface="+mn-lt"/>
                <a:cs typeface="+mn-lt"/>
              </a:rPr>
              <a:t>չի</a:t>
            </a:r>
            <a:r>
              <a:rPr lang="en-US" b="1" i="1" dirty="0">
                <a:ea typeface="+mn-lt"/>
                <a:cs typeface="+mn-lt"/>
              </a:rPr>
              <a:t> </a:t>
            </a:r>
            <a:r>
              <a:rPr lang="en-US" b="1" i="1" err="1">
                <a:ea typeface="+mn-lt"/>
                <a:cs typeface="+mn-lt"/>
              </a:rPr>
              <a:t>կարող</a:t>
            </a:r>
            <a:r>
              <a:rPr lang="en-US" b="1" i="1" dirty="0">
                <a:ea typeface="+mn-lt"/>
                <a:cs typeface="+mn-lt"/>
              </a:rPr>
              <a:t> </a:t>
            </a:r>
            <a:r>
              <a:rPr lang="en-US" b="1" i="1" err="1">
                <a:ea typeface="+mn-lt"/>
                <a:cs typeface="+mn-lt"/>
              </a:rPr>
              <a:t>կատարել</a:t>
            </a:r>
            <a:r>
              <a:rPr lang="en-US" b="1" i="1" dirty="0">
                <a:ea typeface="+mn-lt"/>
                <a:cs typeface="+mn-lt"/>
              </a:rPr>
              <a:t> </a:t>
            </a:r>
            <a:r>
              <a:rPr lang="en-US" b="1" i="1" err="1">
                <a:ea typeface="+mn-lt"/>
                <a:cs typeface="+mn-lt"/>
              </a:rPr>
              <a:t>քաղաքացիաիրավական</a:t>
            </a:r>
            <a:r>
              <a:rPr lang="en-US" b="1" i="1" dirty="0">
                <a:ea typeface="+mn-lt"/>
                <a:cs typeface="+mn-lt"/>
              </a:rPr>
              <a:t> </a:t>
            </a:r>
            <a:r>
              <a:rPr lang="en-US" b="1" i="1" err="1">
                <a:ea typeface="+mn-lt"/>
                <a:cs typeface="+mn-lt"/>
              </a:rPr>
              <a:t>պարտավորությունները</a:t>
            </a:r>
            <a:r>
              <a:rPr lang="en-US" b="1" i="1" dirty="0">
                <a:ea typeface="+mn-lt"/>
                <a:cs typeface="+mn-lt"/>
              </a:rPr>
              <a:t>: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718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Անձնական ազատություն </vt:lpstr>
      <vt:lpstr>Առաջին կետ</vt:lpstr>
      <vt:lpstr>Երկրորդ կետ</vt:lpstr>
      <vt:lpstr>Երրորդ կետ</vt:lpstr>
      <vt:lpstr>Չորրորդ կետ</vt:lpstr>
      <vt:lpstr>Հինգերորդ կետ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58</cp:revision>
  <dcterms:created xsi:type="dcterms:W3CDTF">2022-05-05T17:27:06Z</dcterms:created>
  <dcterms:modified xsi:type="dcterms:W3CDTF">2022-05-05T17:44:04Z</dcterms:modified>
</cp:coreProperties>
</file>